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4" r:id="rId6"/>
    <p:sldId id="266" r:id="rId7"/>
    <p:sldId id="262" r:id="rId8"/>
    <p:sldId id="261" r:id="rId9"/>
    <p:sldId id="265" r:id="rId10"/>
    <p:sldId id="263" r:id="rId11"/>
    <p:sldId id="267" r:id="rId12"/>
    <p:sldId id="260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5CA187B-796E-480C-B9F9-3128A24B64C4}" v="622" dt="2024-02-06T17:19:48.732"/>
    <p1510:client id="{C56F66B2-C037-4F38-97A3-AC6A1CCD5BAF}" v="815" dt="2024-02-05T20:16:10.21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542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80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9A1C012-8297-4361-ACE8-A2509FB18911}"/>
              </a:ext>
            </a:extLst>
          </p:cNvPr>
          <p:cNvSpPr/>
          <p:nvPr/>
        </p:nvSpPr>
        <p:spPr>
          <a:xfrm>
            <a:off x="0" y="4206240"/>
            <a:ext cx="12192000" cy="26517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EC2572-8518-46FF-8F60-FE2963DF4A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0120" y="640080"/>
            <a:ext cx="10268712" cy="3227832"/>
          </a:xfrm>
        </p:spPr>
        <p:txBody>
          <a:bodyPr anchor="b">
            <a:normAutofit/>
          </a:bodyPr>
          <a:lstStyle>
            <a:lvl1pPr algn="ctr">
              <a:defRPr sz="880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7A0C76A-7715-48A4-8CF5-14BBF61962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0120" y="4526280"/>
            <a:ext cx="10268712" cy="1508760"/>
          </a:xfrm>
        </p:spPr>
        <p:txBody>
          <a:bodyPr>
            <a:normAutofit/>
          </a:bodyPr>
          <a:lstStyle>
            <a:lvl1pPr marL="0" indent="0" algn="ctr">
              <a:buNone/>
              <a:defRPr sz="36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52D4EF84-F7DF-49C5-9285-301284ADB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fld id="{A37D6D71-8B28-4ED6-B932-04B197003D23}" type="datetimeFigureOut">
              <a:rPr lang="en-US" smtClean="0"/>
              <a:pPr algn="r"/>
              <a:t>2/7/24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81266E04-79AF-49EF-86BC-DB29D304B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90DF5B53-9A9A-46CE-A910-25ADA5875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7644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6327B9-64C6-4AFE-8E67-F60CD17A8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92656D-F600-4D76-8A0F-BDBE78759B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6A13412-4939-4879-B91F-BB5B029B6C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2/7/24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5237DB9-DE7D-4687-82D7-612600F06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C819356-0444-4C23-82D3-E2FDE28D3D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8625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8EB51B7C-D548-4AB7-90A4-C196105E6D56}"/>
              </a:ext>
            </a:extLst>
          </p:cNvPr>
          <p:cNvSpPr/>
          <p:nvPr/>
        </p:nvSpPr>
        <p:spPr>
          <a:xfrm>
            <a:off x="7108274" y="0"/>
            <a:ext cx="5083725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32DC521B-8B54-4843-9FF4-B2C30FA004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751740" y="643467"/>
            <a:ext cx="3477092" cy="5533495"/>
          </a:xfrm>
        </p:spPr>
        <p:txBody>
          <a:bodyPr vert="eaVert" tIns="9144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0E3F10-9E27-41E6-A965-4243E37BE3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960120" y="643467"/>
            <a:ext cx="5504687" cy="5533496"/>
          </a:xfrm>
        </p:spPr>
        <p:txBody>
          <a:bodyPr vert="eaVert" tIns="91440" bIns="9144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341D62D-51A0-4AD7-8027-BF548FB6AAF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17898" y="6356350"/>
            <a:ext cx="25227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fld id="{A37D6D71-8B28-4ED6-B932-04B197003D23}" type="datetimeFigureOut">
              <a:rPr lang="en-US" smtClean="0"/>
              <a:pPr algn="r"/>
              <a:t>2/7/24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5857492-A701-44A1-B1D5-7B2C8CD065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ED2E8AE-F1AA-4D19-A434-102501D3B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5867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380910-921F-4143-AB01-0F0AFC2908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0182FC-5A0B-4C24-A6ED-990ED5BA90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B6172F4-3DB0-4AE3-8926-081B78034C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2/7/24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25F1358-C731-465B-BCB1-2CCBFD6ECF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D59536-57D3-4C8A-A207-568465A32E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2827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81E0804-8E9E-4C6E-B18D-44FE715B239E}"/>
              </a:ext>
            </a:extLst>
          </p:cNvPr>
          <p:cNvSpPr/>
          <p:nvPr/>
        </p:nvSpPr>
        <p:spPr>
          <a:xfrm>
            <a:off x="0" y="0"/>
            <a:ext cx="12192000" cy="422497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C278AA1-17A5-44BF-8791-EACDA31F5D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0" y="768096"/>
            <a:ext cx="10268712" cy="3136392"/>
          </a:xfrm>
        </p:spPr>
        <p:txBody>
          <a:bodyPr anchor="b">
            <a:normAutofit/>
          </a:bodyPr>
          <a:lstStyle>
            <a:lvl1pPr>
              <a:defRPr sz="7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1203A5-DA79-4778-AB85-1503657484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0120" y="4544568"/>
            <a:ext cx="10268712" cy="1545336"/>
          </a:xfrm>
        </p:spPr>
        <p:txBody>
          <a:bodyPr>
            <a:normAutofit/>
          </a:bodyPr>
          <a:lstStyle>
            <a:lvl1pPr marL="0" indent="0">
              <a:buNone/>
              <a:defRPr sz="36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CE3B1B5E-0912-44AE-BAED-70B980E539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2/7/24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346C82F1-A7B2-4F03-A26B-59D79BF5B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B1DC1ABC-47A9-477B-A29D-F6690EE6B5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3246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5F398-F05F-4793-9FA5-5B817EB95A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7F1CD-2CD4-4BBB-AB36-73A20B1A8D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60120" y="2587752"/>
            <a:ext cx="4815840" cy="35935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7BBE02-B884-4CCC-9CBD-13B792BBA2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2992" y="2583371"/>
            <a:ext cx="4815840" cy="35935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Date Placeholder 11">
            <a:extLst>
              <a:ext uri="{FF2B5EF4-FFF2-40B4-BE49-F238E27FC236}">
                <a16:creationId xmlns:a16="http://schemas.microsoft.com/office/drawing/2014/main" id="{B7FBE509-AA68-4D63-A589-AD5DE7FFF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2/7/24</a:t>
            </a:fld>
            <a:endParaRPr lang="en-US" dirty="0"/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9C1A4D52-57E4-4F45-BC2C-9FD73E9CEC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E76AD5E1-358D-4236-85AE-74713259E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7041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87D32C-166A-4FBE-B24D-C257690954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0121" y="2587752"/>
            <a:ext cx="4818888" cy="892048"/>
          </a:xfrm>
        </p:spPr>
        <p:txBody>
          <a:bodyPr anchor="ctr"/>
          <a:lstStyle>
            <a:lvl1pPr marL="0" indent="0">
              <a:buNone/>
              <a:defRPr sz="26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9EC567-F249-462A-B71A-9C40D50E26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60120" y="3594538"/>
            <a:ext cx="4818888" cy="258680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BB7D2C6-69D1-4DE4-BF68-5FB0623DB9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09944" y="2587752"/>
            <a:ext cx="4818888" cy="892048"/>
          </a:xfrm>
        </p:spPr>
        <p:txBody>
          <a:bodyPr anchor="ctr"/>
          <a:lstStyle>
            <a:lvl1pPr marL="0" indent="0">
              <a:buNone/>
              <a:defRPr sz="26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3367CC7-ED09-4F8D-A39A-C5969D33B9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09944" y="3594538"/>
            <a:ext cx="4818888" cy="258680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5F92A44F-DE98-4FB5-B474-5DCCDD267A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2/7/24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3ACC79DA-A9E4-4E93-93F1-81907A901B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404DFE57-AA80-4ED8-AD77-35CC56F3FB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FB62259C-ADDF-4293-AD3B-AB2E04A748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57663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BC7BA0-DC57-452F-85B7-C979AA6909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1C53797-8D72-4774-AC93-EB9FDD650C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2/7/24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9E945AB7-1A32-4516-ABF9-B40958AE2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B22923C3-1D67-4089-A6B1-9A10315E8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441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0A8DC1-14F6-453B-A724-D6493F06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2/7/24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E63FF0-1A91-4698-B12A-112D053735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066D53-44B3-4F04-93FD-9756A6013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4194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83A0FE-F7E3-433E-9A29-D778690D22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2591850"/>
            <a:ext cx="6045644" cy="359359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94B15D-55F5-4208-AF40-41CAFEB56F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60120" y="2591850"/>
            <a:ext cx="3811905" cy="3277137"/>
          </a:xfrm>
        </p:spPr>
        <p:txBody>
          <a:bodyPr anchor="ctr"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E8A46CE7-2F0F-4C85-B633-B9FCB8347A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2/7/24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0900919-3A73-4918-9D97-8DBE7ABB7A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8BC1001-E44E-4A9A-9E60-2E319A844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A125AC31-022C-40AA-B65C-C9AC48395A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710185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797A575-703F-410E-9A84-F9B578FEAE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0" y="2267712"/>
            <a:ext cx="6571469" cy="4590288"/>
          </a:xfrm>
          <a:solidFill>
            <a:schemeClr val="bg1">
              <a:lumMod val="85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18B509-934D-400A-A922-45B61AC6ED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235971" y="2587752"/>
            <a:ext cx="3992856" cy="3593592"/>
          </a:xfrm>
        </p:spPr>
        <p:txBody>
          <a:bodyPr anchor="ctr"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99813C51-6954-4F3A-A043-D1BCC8B50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2/7/24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C0AC32FB-49A3-40E4-9D24-1775970436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endParaRPr lang="en-US" dirty="0">
              <a:effectLst>
                <a:outerShdw blurRad="50800" dist="38100" dir="2700000" algn="tl" rotWithShape="0">
                  <a:prstClr val="black">
                    <a:alpha val="43000"/>
                  </a:prstClr>
                </a:outerShdw>
              </a:effectLst>
            </a:endParaRP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93F5E6-DAE6-447B-8038-5F4C9A799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BFF97FB-514D-4FE8-A9A4-E9A111A56E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74040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D153959-30FA-4987-A094-7243641F474B}"/>
              </a:ext>
            </a:extLst>
          </p:cNvPr>
          <p:cNvSpPr/>
          <p:nvPr/>
        </p:nvSpPr>
        <p:spPr>
          <a:xfrm>
            <a:off x="0" y="0"/>
            <a:ext cx="12192000" cy="22649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0216229-A6DB-436A-B327-667E80F0A5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0" y="317814"/>
            <a:ext cx="10268712" cy="17007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2B351D-270D-480D-8AF5-6A213ED2B3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0120" y="2587752"/>
            <a:ext cx="10268712" cy="35935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EB0E73-3310-4A8F-BB4A-7A6A99121A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03720" y="6356350"/>
            <a:ext cx="32369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just">
              <a:defRPr sz="1200" spc="50" baseline="0">
                <a:solidFill>
                  <a:schemeClr val="tx1"/>
                </a:solidFill>
              </a:defRPr>
            </a:lvl1pPr>
          </a:lstStyle>
          <a:p>
            <a:pPr algn="r"/>
            <a:fld id="{A37D6D71-8B28-4ED6-B932-04B197003D23}" type="datetimeFigureOut">
              <a:rPr lang="en-US" smtClean="0"/>
              <a:pPr algn="r"/>
              <a:t>2/7/24</a:t>
            </a:fld>
            <a:endParaRPr lang="en-US" spc="5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81C4C0-515B-4404-A780-C31E7DFE54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60120" y="6356350"/>
            <a:ext cx="55046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all" spc="50" baseline="0">
                <a:solidFill>
                  <a:schemeClr val="tx1"/>
                </a:solidFill>
              </a:defRPr>
            </a:lvl1pPr>
          </a:lstStyle>
          <a:p>
            <a:endParaRPr lang="en-US" spc="5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4C30C7-F013-428C-A6F7-A8CCCD14CE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296144" y="6356350"/>
            <a:ext cx="9326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733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2" r:id="rId2"/>
    <p:sldLayoutId id="2147483681" r:id="rId3"/>
    <p:sldLayoutId id="2147483680" r:id="rId4"/>
    <p:sldLayoutId id="2147483679" r:id="rId5"/>
    <p:sldLayoutId id="2147483678" r:id="rId6"/>
    <p:sldLayoutId id="2147483677" r:id="rId7"/>
    <p:sldLayoutId id="2147483676" r:id="rId8"/>
    <p:sldLayoutId id="2147483675" r:id="rId9"/>
    <p:sldLayoutId id="2147483674" r:id="rId10"/>
    <p:sldLayoutId id="21474836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6600" kern="1200" cap="all" spc="12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1000"/>
        </a:lnSpc>
        <a:spcBef>
          <a:spcPts val="700"/>
        </a:spcBef>
        <a:spcAft>
          <a:spcPts val="700"/>
        </a:spcAft>
        <a:buFont typeface="Arial" panose="020B0604020202020204" pitchFamily="34" charset="0"/>
        <a:buNone/>
        <a:defRPr sz="2600" kern="1200" spc="50" baseline="0">
          <a:solidFill>
            <a:schemeClr val="tx1"/>
          </a:solidFill>
          <a:latin typeface="+mn-lt"/>
          <a:ea typeface="+mn-ea"/>
          <a:cs typeface="+mn-cs"/>
        </a:defRPr>
      </a:lvl1pPr>
      <a:lvl2pPr marL="274320" indent="-274320" algn="l" defTabSz="914400" rtl="0" eaLnBrk="1" latinLnBrk="0" hangingPunct="1">
        <a:lnSpc>
          <a:spcPct val="101000"/>
        </a:lnSpc>
        <a:spcBef>
          <a:spcPts val="400"/>
        </a:spcBef>
        <a:spcAft>
          <a:spcPts val="400"/>
        </a:spcAft>
        <a:buClrTx/>
        <a:buFont typeface="Wingdings" panose="05000000000000000000" pitchFamily="2" charset="2"/>
        <a:buChar char="§"/>
        <a:defRPr sz="2300" kern="1200" spc="50" baseline="0">
          <a:solidFill>
            <a:schemeClr val="tx1"/>
          </a:solidFill>
          <a:latin typeface="+mn-lt"/>
          <a:ea typeface="+mn-ea"/>
          <a:cs typeface="+mn-cs"/>
        </a:defRPr>
      </a:lvl2pPr>
      <a:lvl3pPr marL="274320" indent="0" algn="l" defTabSz="914400" rtl="0" eaLnBrk="1" latinLnBrk="0" hangingPunct="1">
        <a:lnSpc>
          <a:spcPct val="101000"/>
        </a:lnSpc>
        <a:spcBef>
          <a:spcPts val="400"/>
        </a:spcBef>
        <a:spcAft>
          <a:spcPts val="400"/>
        </a:spcAft>
        <a:buFont typeface="Arial" panose="020B0604020202020204" pitchFamily="34" charset="0"/>
        <a:buNone/>
        <a:defRPr sz="1800" b="1" kern="1200" spc="50" baseline="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274320" algn="l" defTabSz="914400" rtl="0" eaLnBrk="1" latinLnBrk="0" hangingPunct="1">
        <a:lnSpc>
          <a:spcPct val="101000"/>
        </a:lnSpc>
        <a:spcBef>
          <a:spcPts val="400"/>
        </a:spcBef>
        <a:spcAft>
          <a:spcPts val="400"/>
        </a:spcAft>
        <a:buClrTx/>
        <a:buFont typeface="Wingdings" panose="05000000000000000000" pitchFamily="2" charset="2"/>
        <a:buChar char="§"/>
        <a:defRPr sz="1800" kern="1200" spc="50" baseline="0">
          <a:solidFill>
            <a:schemeClr val="tx1"/>
          </a:solidFill>
          <a:latin typeface="+mn-lt"/>
          <a:ea typeface="+mn-ea"/>
          <a:cs typeface="+mn-cs"/>
        </a:defRPr>
      </a:lvl4pPr>
      <a:lvl5pPr marL="594360" indent="0" algn="l" defTabSz="914400" rtl="0" eaLnBrk="1" latinLnBrk="0" hangingPunct="1">
        <a:lnSpc>
          <a:spcPct val="101000"/>
        </a:lnSpc>
        <a:spcBef>
          <a:spcPts val="400"/>
        </a:spcBef>
        <a:spcAft>
          <a:spcPts val="400"/>
        </a:spcAft>
        <a:buFont typeface="Arial" panose="020B0604020202020204" pitchFamily="34" charset="0"/>
        <a:buNone/>
        <a:defRPr sz="1800" b="1" kern="1200" spc="5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artslondon.padlet.org/svegaperez/pgcert-ap-obl-micro-teaching-t240d0d5a9p1gowj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s3.eu-west-2.amazonaws.com/assets.creode.advancehe-document-manager/documents/hea/private/kirsten_hardie_final_1568037367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artslondon.padlet.org/svegaperez/pgcert-ap-obl-micro-teaching-t240d0d5a9p1gowj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artslondon.padlet.org/svegaperez/pgcert-ap-obl-micro-teaching-t240d0d5a9p1gowj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artslondon.padlet.org/svegaperez/pgcert-ap-obl-micro-teaching-t240d0d5a9p1gowj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artslondon.padlet.org/svegaperez/pgcert-ap-obl-micro-teaching-t240d0d5a9p1gowj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artslondon.padlet.org/svegaperez/pgcert-ap-obl-micro-teaching-t240d0d5a9p1gowj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AA13AD3-0A4F-475A-BEBB-DEEFF5C096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05BB74C-33FB-4335-8808-49E247F7BF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59935" y="1225106"/>
            <a:ext cx="8132066" cy="3788958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33772" y="1841412"/>
            <a:ext cx="6676189" cy="2688020"/>
          </a:xfrm>
        </p:spPr>
        <p:txBody>
          <a:bodyPr>
            <a:normAutofit/>
          </a:bodyPr>
          <a:lstStyle/>
          <a:p>
            <a:pPr algn="l"/>
            <a:r>
              <a:rPr lang="en-US" sz="4800" dirty="0">
                <a:solidFill>
                  <a:schemeClr val="bg1"/>
                </a:solidFill>
              </a:rPr>
              <a:t>OBL Microteaching activity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59894" y="5217969"/>
            <a:ext cx="6433990" cy="1024128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pPr algn="r"/>
            <a:r>
              <a:rPr lang="en-US" dirty="0">
                <a:solidFill>
                  <a:srgbClr val="3F3F3F"/>
                </a:solidFill>
              </a:rPr>
              <a:t>PGCert in Academic Practice</a:t>
            </a:r>
            <a:endParaRPr lang="en-US">
              <a:solidFill>
                <a:srgbClr val="3F3F3F"/>
              </a:solidFill>
            </a:endParaRPr>
          </a:p>
          <a:p>
            <a:pPr algn="r"/>
            <a:r>
              <a:rPr lang="en-US" sz="1800" dirty="0">
                <a:solidFill>
                  <a:srgbClr val="3F3F3F"/>
                </a:solidFill>
              </a:rPr>
              <a:t>Sonia Vega-Pérez</a:t>
            </a:r>
          </a:p>
          <a:p>
            <a:pPr algn="l"/>
            <a:endParaRPr lang="en-US" dirty="0">
              <a:solidFill>
                <a:srgbClr val="3F3F3F"/>
              </a:solidFill>
            </a:endParaRPr>
          </a:p>
        </p:txBody>
      </p:sp>
      <p:pic>
        <p:nvPicPr>
          <p:cNvPr id="6" name="Picture 5" descr="Rebecca Udall Set of 6 35cm Danish Taper Candles, Nougat nude neutral beige brown">
            <a:extLst>
              <a:ext uri="{FF2B5EF4-FFF2-40B4-BE49-F238E27FC236}">
                <a16:creationId xmlns:a16="http://schemas.microsoft.com/office/drawing/2014/main" id="{22F10477-E08A-C5F2-2D99-83ED21F34D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40929" y="1976"/>
            <a:ext cx="4192498" cy="504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39D5B3-BB76-1392-47B6-163B0ABDD2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0120" y="2927057"/>
            <a:ext cx="10268712" cy="125052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What influence your candle choices?</a:t>
            </a:r>
            <a:r>
              <a:rPr lang="en-US" dirty="0">
                <a:ea typeface="+mn-lt"/>
                <a:cs typeface="+mn-lt"/>
              </a:rPr>
              <a:t> </a:t>
            </a:r>
          </a:p>
          <a:p>
            <a:r>
              <a:rPr lang="en-US" dirty="0">
                <a:ea typeface="+mn-lt"/>
                <a:cs typeface="+mn-lt"/>
              </a:rPr>
              <a:t>What would you change from your candle?</a:t>
            </a:r>
            <a:endParaRPr lang="en-US"/>
          </a:p>
        </p:txBody>
      </p:sp>
      <p:pic>
        <p:nvPicPr>
          <p:cNvPr id="5" name="Content Placeholder 2" descr="A qr code with a few squares&#10;&#10;Description automatically generated">
            <a:extLst>
              <a:ext uri="{FF2B5EF4-FFF2-40B4-BE49-F238E27FC236}">
                <a16:creationId xmlns:a16="http://schemas.microsoft.com/office/drawing/2014/main" id="{AA55C9E2-B4A9-1B29-FE93-9CCE5EF85C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9003" y="4583744"/>
            <a:ext cx="1365204" cy="1365204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86BCBAAF-772D-7113-DAF2-2B9C435D46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0" y="317814"/>
            <a:ext cx="10268712" cy="1700784"/>
          </a:xfrm>
        </p:spPr>
        <p:txBody>
          <a:bodyPr/>
          <a:lstStyle/>
          <a:p>
            <a:r>
              <a:rPr lang="en-US" dirty="0"/>
              <a:t>Make IT PERSONAL...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98A57ED-89CA-12BA-DD79-8B089FFDD5BA}"/>
              </a:ext>
            </a:extLst>
          </p:cNvPr>
          <p:cNvSpPr txBox="1"/>
          <p:nvPr/>
        </p:nvSpPr>
        <p:spPr>
          <a:xfrm>
            <a:off x="762001" y="6060831"/>
            <a:ext cx="1863968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>
                <a:hlinkClick r:id="rId3"/>
              </a:rPr>
              <a:t>Padlet board</a:t>
            </a:r>
            <a:endParaRPr lang="en-US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7F2C1F1-64F8-66AF-F623-655BC8498876}"/>
              </a:ext>
            </a:extLst>
          </p:cNvPr>
          <p:cNvSpPr txBox="1">
            <a:spLocks/>
          </p:cNvSpPr>
          <p:nvPr/>
        </p:nvSpPr>
        <p:spPr>
          <a:xfrm>
            <a:off x="2519289" y="5072379"/>
            <a:ext cx="6517328" cy="110985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101000"/>
              </a:lnSpc>
              <a:spcBef>
                <a:spcPts val="700"/>
              </a:spcBef>
              <a:spcAft>
                <a:spcPts val="700"/>
              </a:spcAft>
              <a:buFont typeface="Arial" panose="020B0604020202020204" pitchFamily="34" charset="0"/>
              <a:buNone/>
              <a:defRPr sz="2600" kern="1200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74320" indent="-274320" algn="l" defTabSz="914400" rtl="0" eaLnBrk="1" latinLnBrk="0" hangingPunct="1">
              <a:lnSpc>
                <a:spcPct val="101000"/>
              </a:lnSpc>
              <a:spcBef>
                <a:spcPts val="400"/>
              </a:spcBef>
              <a:spcAft>
                <a:spcPts val="400"/>
              </a:spcAft>
              <a:buClrTx/>
              <a:buFont typeface="Wingdings" panose="05000000000000000000" pitchFamily="2" charset="2"/>
              <a:buChar char="§"/>
              <a:defRPr sz="2300" kern="1200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4320" indent="0" algn="l" defTabSz="914400" rtl="0" eaLnBrk="1" latinLnBrk="0" hangingPunct="1">
              <a:lnSpc>
                <a:spcPct val="101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None/>
              <a:defRPr sz="1800" b="1" kern="1200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274320" algn="l" defTabSz="914400" rtl="0" eaLnBrk="1" latinLnBrk="0" hangingPunct="1">
              <a:lnSpc>
                <a:spcPct val="101000"/>
              </a:lnSpc>
              <a:spcBef>
                <a:spcPts val="400"/>
              </a:spcBef>
              <a:spcAft>
                <a:spcPts val="400"/>
              </a:spcAft>
              <a:buClrTx/>
              <a:buFont typeface="Wingdings" panose="05000000000000000000" pitchFamily="2" charset="2"/>
              <a:buChar char="§"/>
              <a:defRPr sz="1800" kern="1200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94360" indent="0" algn="l" defTabSz="914400" rtl="0" eaLnBrk="1" latinLnBrk="0" hangingPunct="1">
              <a:lnSpc>
                <a:spcPct val="101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None/>
              <a:defRPr sz="1800" b="1" kern="1200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Write, draw or create an image using the AI function in a new post</a:t>
            </a:r>
          </a:p>
        </p:txBody>
      </p:sp>
    </p:spTree>
    <p:extLst>
      <p:ext uri="{BB962C8B-B14F-4D97-AF65-F5344CB8AC3E}">
        <p14:creationId xmlns:p14="http://schemas.microsoft.com/office/powerpoint/2010/main" val="42414445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extLst>
              <a:ext uri="{FF2B5EF4-FFF2-40B4-BE49-F238E27FC236}">
                <a16:creationId xmlns:a16="http://schemas.microsoft.com/office/drawing/2014/main" id="{09A1C012-8297-4361-ACE8-A2509FB189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206240"/>
            <a:ext cx="12192000" cy="26517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39" name="Rectangle 38">
            <a:extLst>
              <a:ext uri="{FF2B5EF4-FFF2-40B4-BE49-F238E27FC236}">
                <a16:creationId xmlns:a16="http://schemas.microsoft.com/office/drawing/2014/main" id="{4AA13AD3-0A4F-475A-BEBB-DEEFF5C096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 descr="Spindle Candles by Carl Durkow - Etsy Australia">
            <a:extLst>
              <a:ext uri="{FF2B5EF4-FFF2-40B4-BE49-F238E27FC236}">
                <a16:creationId xmlns:a16="http://schemas.microsoft.com/office/drawing/2014/main" id="{FB38CC78-02F7-B5C1-12BC-6F6F9665F2F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736" b="22014"/>
          <a:stretch/>
        </p:blipFill>
        <p:spPr>
          <a:xfrm>
            <a:off x="1524" y="10"/>
            <a:ext cx="12188952" cy="6857990"/>
          </a:xfrm>
          <a:prstGeom prst="rect">
            <a:avLst/>
          </a:prstGeom>
        </p:spPr>
      </p:pic>
      <p:sp>
        <p:nvSpPr>
          <p:cNvPr id="41" name="Rectangle 40">
            <a:extLst>
              <a:ext uri="{FF2B5EF4-FFF2-40B4-BE49-F238E27FC236}">
                <a16:creationId xmlns:a16="http://schemas.microsoft.com/office/drawing/2014/main" id="{1C2F3FA0-960A-435A-AC72-8ADCBF50F7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551139"/>
            <a:ext cx="12192000" cy="1644556"/>
          </a:xfrm>
          <a:prstGeom prst="rect">
            <a:avLst/>
          </a:pr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09A118-E02B-790D-B6F9-666823450E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1644" y="4675366"/>
            <a:ext cx="10268712" cy="846223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400">
                <a:solidFill>
                  <a:srgbClr val="FFFFFF"/>
                </a:solidFill>
              </a:rPr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28270310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C45CEB-A36F-0763-D830-AE37D270E9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9FACB6-9020-AAD1-3CDB-0E04C3690E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0649" y="2587752"/>
            <a:ext cx="10858183" cy="359359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1200" dirty="0">
                <a:latin typeface="Times New Roman"/>
                <a:cs typeface="Times New Roman"/>
              </a:rPr>
              <a:t>Hardie, K. (n.d.). </a:t>
            </a:r>
            <a:r>
              <a:rPr lang="en-US" sz="1200" i="1" dirty="0">
                <a:latin typeface="Times New Roman"/>
                <a:cs typeface="Times New Roman"/>
              </a:rPr>
              <a:t>Innovative pedagogies series: Wow: The power of objects in object-based learning and teaching</a:t>
            </a:r>
            <a:r>
              <a:rPr lang="en-US" sz="1200" dirty="0">
                <a:latin typeface="Times New Roman"/>
                <a:cs typeface="Times New Roman"/>
              </a:rPr>
              <a:t>. [online] Available at: </a:t>
            </a:r>
            <a:r>
              <a:rPr lang="en-US" sz="1200" dirty="0">
                <a:latin typeface="Times New Roman"/>
                <a:cs typeface="Times New Roman"/>
                <a:hlinkClick r:id="rId2"/>
              </a:rPr>
              <a:t>https://s3.eu-west-2.amazonaws.com/assets.creode.advancehe-document-manager/documents/hea/private/kirsten_hardie_final_1568037367.pdf</a:t>
            </a:r>
            <a:r>
              <a:rPr lang="en-US" sz="1200" dirty="0">
                <a:latin typeface="Times New Roman"/>
                <a:cs typeface="Times New Roman"/>
              </a:rPr>
              <a:t>.</a:t>
            </a:r>
            <a:endParaRPr lang="en-US"/>
          </a:p>
          <a:p>
            <a:endParaRPr lang="en-US" sz="1200" dirty="0">
              <a:latin typeface="Times New Roman"/>
              <a:cs typeface="Times New Roman"/>
            </a:endParaRPr>
          </a:p>
          <a:p>
            <a:endParaRPr lang="en-US" sz="1200" dirty="0">
              <a:latin typeface="Times New Roman"/>
              <a:cs typeface="Times New Roman"/>
            </a:endParaRPr>
          </a:p>
          <a:p>
            <a:endParaRPr lang="en-US" sz="12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936439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Placeholder 3" descr="What Happens When You Burn These Candles? | domino">
            <a:extLst>
              <a:ext uri="{FF2B5EF4-FFF2-40B4-BE49-F238E27FC236}">
                <a16:creationId xmlns:a16="http://schemas.microsoft.com/office/drawing/2014/main" id="{A3DF0CD7-D0AF-F14F-C494-A22BF1CF3A0B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3174" b="3174"/>
          <a:stretch/>
        </p:blipFill>
        <p:spPr>
          <a:xfrm>
            <a:off x="0" y="2266950"/>
            <a:ext cx="5028121" cy="4591050"/>
          </a:xfr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50947B-C8C6-F3E5-88AD-9351E14BD0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84336" y="2681058"/>
            <a:ext cx="6245992" cy="3593592"/>
          </a:xfrm>
        </p:spPr>
        <p:txBody>
          <a:bodyPr/>
          <a:lstStyle/>
          <a:p>
            <a:pPr marL="342900" indent="-342900">
              <a:buFont typeface="Wingdings" panose="020B0604020202020204" pitchFamily="34" charset="0"/>
              <a:buChar char="§"/>
            </a:pPr>
            <a:r>
              <a:rPr lang="en-US" dirty="0"/>
              <a:t>Context of session &amp; intended outcomes</a:t>
            </a:r>
            <a:endParaRPr lang="en-US"/>
          </a:p>
          <a:p>
            <a:pPr marL="342900" indent="-342900">
              <a:buFont typeface="Wingdings" panose="020B0604020202020204" pitchFamily="34" charset="0"/>
              <a:buChar char="§"/>
            </a:pPr>
            <a:r>
              <a:rPr lang="en-US" dirty="0"/>
              <a:t>The object</a:t>
            </a:r>
          </a:p>
          <a:p>
            <a:pPr marL="342900" indent="-342900">
              <a:buFont typeface="Wingdings" panose="020B0604020202020204" pitchFamily="34" charset="0"/>
              <a:buChar char="§"/>
            </a:pPr>
            <a:r>
              <a:rPr lang="en-US" dirty="0"/>
              <a:t>Disseminating and interpreting the object together</a:t>
            </a:r>
          </a:p>
          <a:p>
            <a:pPr marL="342900" indent="-342900">
              <a:buFont typeface="Wingdings" panose="020B0604020202020204" pitchFamily="34" charset="0"/>
              <a:buChar char="§"/>
            </a:pPr>
            <a:r>
              <a:rPr lang="en-US" dirty="0"/>
              <a:t>Recreating the object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24275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1E55EB-B206-4D22-B4E5-7A9BFA6AC8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Context of session and intended outcomes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3EFEA8-5BE4-38EC-C356-7EF5494AE1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18735" y="3427626"/>
            <a:ext cx="4415103" cy="2734220"/>
          </a:xfrm>
        </p:spPr>
        <p:txBody>
          <a:bodyPr vert="horz" lIns="91440" tIns="45720" rIns="91440" bIns="45720" rtlCol="0" anchor="t">
            <a:normAutofit fontScale="92500"/>
          </a:bodyPr>
          <a:lstStyle/>
          <a:p>
            <a:r>
              <a:rPr lang="en-US" dirty="0"/>
              <a:t>Trend research: Analysis &amp; forecasting:</a:t>
            </a:r>
          </a:p>
          <a:p>
            <a:pPr marL="457200" indent="-457200">
              <a:buFont typeface="Calibri" panose="020B0604020202020204" pitchFamily="34" charset="0"/>
              <a:buChar char="-"/>
            </a:pPr>
            <a:r>
              <a:rPr lang="en-US" dirty="0"/>
              <a:t>Consumer culture</a:t>
            </a:r>
          </a:p>
          <a:p>
            <a:pPr marL="457200" indent="-457200">
              <a:buFont typeface="Calibri" panose="020B0604020202020204" pitchFamily="34" charset="0"/>
              <a:buChar char="-"/>
            </a:pPr>
            <a:r>
              <a:rPr lang="en-US" dirty="0"/>
              <a:t>Cultural movements </a:t>
            </a:r>
          </a:p>
          <a:p>
            <a:pPr marL="457200" indent="-457200">
              <a:buFont typeface="Calibri" panose="020B0604020202020204" pitchFamily="34" charset="0"/>
              <a:buChar char="-"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Material culture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C57100-AA39-8D18-2E30-D3249932F9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2992" y="3430901"/>
            <a:ext cx="4419290" cy="2746062"/>
          </a:xfrm>
        </p:spPr>
        <p:txBody>
          <a:bodyPr vert="horz" lIns="91440" tIns="45720" rIns="91440" bIns="45720" rtlCol="0" anchor="t">
            <a:normAutofit fontScale="92500"/>
          </a:bodyPr>
          <a:lstStyle/>
          <a:p>
            <a:r>
              <a:rPr lang="en-GB" sz="2400" dirty="0"/>
              <a:t>Conceptual mapping for:</a:t>
            </a:r>
            <a:endParaRPr lang="en-US" dirty="0"/>
          </a:p>
          <a:p>
            <a:pPr marL="342900" indent="-342900">
              <a:buFont typeface="Calibri" panose="020B0604020202020204" pitchFamily="34" charset="0"/>
              <a:buChar char="-"/>
            </a:pPr>
            <a:r>
              <a:rPr lang="en-GB" sz="2400" dirty="0"/>
              <a:t>Contextualisation </a:t>
            </a:r>
            <a:r>
              <a:rPr lang="en-US" sz="2400" dirty="0"/>
              <a:t>of the item</a:t>
            </a:r>
            <a:endParaRPr lang="en-US"/>
          </a:p>
          <a:p>
            <a:pPr marL="342900" indent="-342900">
              <a:buFont typeface="Calibri" panose="020B0604020202020204" pitchFamily="34" charset="0"/>
              <a:buChar char="-"/>
            </a:pPr>
            <a:r>
              <a:rPr lang="en-US" sz="2400" dirty="0"/>
              <a:t>Decode main characteristics</a:t>
            </a:r>
          </a:p>
          <a:p>
            <a:pPr marL="342900" indent="-342900">
              <a:buFont typeface="Calibri" panose="020B0604020202020204" pitchFamily="34" charset="0"/>
              <a:buChar char="-"/>
            </a:pPr>
            <a:r>
              <a:rPr lang="en-US" sz="2400" dirty="0"/>
              <a:t>Interpretation of value - </a:t>
            </a:r>
            <a:r>
              <a:rPr lang="en-US" sz="2400" i="1" dirty="0"/>
              <a:t>A Matter of taste</a:t>
            </a:r>
            <a:r>
              <a:rPr lang="en-US" sz="2400" dirty="0"/>
              <a:t> (Hardie, 2015)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E70AF9F-48A2-9A0D-3882-59A4273FFD58}"/>
              </a:ext>
            </a:extLst>
          </p:cNvPr>
          <p:cNvSpPr txBox="1">
            <a:spLocks/>
          </p:cNvSpPr>
          <p:nvPr/>
        </p:nvSpPr>
        <p:spPr>
          <a:xfrm>
            <a:off x="1019213" y="2537988"/>
            <a:ext cx="4419290" cy="623349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vert="horz" lIns="91440" tIns="45720" rIns="91440" bIns="45720" rtlCol="0" anchor="t">
            <a:normAutofit fontScale="92500"/>
          </a:bodyPr>
          <a:lstStyle>
            <a:lvl1pPr marL="0" indent="0" algn="l" defTabSz="914400" rtl="0" eaLnBrk="1" latinLnBrk="0" hangingPunct="1">
              <a:lnSpc>
                <a:spcPct val="101000"/>
              </a:lnSpc>
              <a:spcBef>
                <a:spcPts val="700"/>
              </a:spcBef>
              <a:spcAft>
                <a:spcPts val="700"/>
              </a:spcAft>
              <a:buFont typeface="Arial" panose="020B0604020202020204" pitchFamily="34" charset="0"/>
              <a:buNone/>
              <a:defRPr sz="2600" kern="1200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74320" indent="-274320" algn="l" defTabSz="914400" rtl="0" eaLnBrk="1" latinLnBrk="0" hangingPunct="1">
              <a:lnSpc>
                <a:spcPct val="101000"/>
              </a:lnSpc>
              <a:spcBef>
                <a:spcPts val="400"/>
              </a:spcBef>
              <a:spcAft>
                <a:spcPts val="400"/>
              </a:spcAft>
              <a:buClrTx/>
              <a:buFont typeface="Wingdings" panose="05000000000000000000" pitchFamily="2" charset="2"/>
              <a:buChar char="§"/>
              <a:defRPr sz="2300" kern="1200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4320" indent="0" algn="l" defTabSz="914400" rtl="0" eaLnBrk="1" latinLnBrk="0" hangingPunct="1">
              <a:lnSpc>
                <a:spcPct val="101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None/>
              <a:defRPr sz="1800" b="1" kern="1200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274320" algn="l" defTabSz="914400" rtl="0" eaLnBrk="1" latinLnBrk="0" hangingPunct="1">
              <a:lnSpc>
                <a:spcPct val="101000"/>
              </a:lnSpc>
              <a:spcBef>
                <a:spcPts val="400"/>
              </a:spcBef>
              <a:spcAft>
                <a:spcPts val="400"/>
              </a:spcAft>
              <a:buClrTx/>
              <a:buFont typeface="Wingdings" panose="05000000000000000000" pitchFamily="2" charset="2"/>
              <a:buChar char="§"/>
              <a:defRPr sz="1800" kern="1200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94360" indent="0" algn="l" defTabSz="914400" rtl="0" eaLnBrk="1" latinLnBrk="0" hangingPunct="1">
              <a:lnSpc>
                <a:spcPct val="101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None/>
              <a:defRPr sz="1800" b="1" kern="1200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1"/>
                </a:solidFill>
              </a:rPr>
              <a:t>Theoretical &amp; practical context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9248691-6351-E0F8-1905-597E45940A60}"/>
              </a:ext>
            </a:extLst>
          </p:cNvPr>
          <p:cNvSpPr txBox="1">
            <a:spLocks/>
          </p:cNvSpPr>
          <p:nvPr/>
        </p:nvSpPr>
        <p:spPr>
          <a:xfrm>
            <a:off x="6415418" y="2537988"/>
            <a:ext cx="4419290" cy="623349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101000"/>
              </a:lnSpc>
              <a:spcBef>
                <a:spcPts val="700"/>
              </a:spcBef>
              <a:spcAft>
                <a:spcPts val="700"/>
              </a:spcAft>
              <a:buFont typeface="Arial" panose="020B0604020202020204" pitchFamily="34" charset="0"/>
              <a:buNone/>
              <a:defRPr sz="2600" kern="1200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74320" indent="-274320" algn="l" defTabSz="914400" rtl="0" eaLnBrk="1" latinLnBrk="0" hangingPunct="1">
              <a:lnSpc>
                <a:spcPct val="101000"/>
              </a:lnSpc>
              <a:spcBef>
                <a:spcPts val="400"/>
              </a:spcBef>
              <a:spcAft>
                <a:spcPts val="400"/>
              </a:spcAft>
              <a:buClrTx/>
              <a:buFont typeface="Wingdings" panose="05000000000000000000" pitchFamily="2" charset="2"/>
              <a:buChar char="§"/>
              <a:defRPr sz="2300" kern="1200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4320" indent="0" algn="l" defTabSz="914400" rtl="0" eaLnBrk="1" latinLnBrk="0" hangingPunct="1">
              <a:lnSpc>
                <a:spcPct val="101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None/>
              <a:defRPr sz="1800" b="1" kern="1200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274320" algn="l" defTabSz="914400" rtl="0" eaLnBrk="1" latinLnBrk="0" hangingPunct="1">
              <a:lnSpc>
                <a:spcPct val="101000"/>
              </a:lnSpc>
              <a:spcBef>
                <a:spcPts val="400"/>
              </a:spcBef>
              <a:spcAft>
                <a:spcPts val="400"/>
              </a:spcAft>
              <a:buClrTx/>
              <a:buFont typeface="Wingdings" panose="05000000000000000000" pitchFamily="2" charset="2"/>
              <a:buChar char="§"/>
              <a:defRPr sz="1800" kern="1200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94360" indent="0" algn="l" defTabSz="914400" rtl="0" eaLnBrk="1" latinLnBrk="0" hangingPunct="1">
              <a:lnSpc>
                <a:spcPct val="101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None/>
              <a:defRPr sz="1800" b="1" kern="1200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1"/>
                </a:solidFill>
              </a:rPr>
              <a:t>Intended outcomes</a:t>
            </a:r>
          </a:p>
        </p:txBody>
      </p:sp>
    </p:spTree>
    <p:extLst>
      <p:ext uri="{BB962C8B-B14F-4D97-AF65-F5344CB8AC3E}">
        <p14:creationId xmlns:p14="http://schemas.microsoft.com/office/powerpoint/2010/main" val="8948847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9A1C012-8297-4361-ACE8-A2509FB189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206240"/>
            <a:ext cx="12192000" cy="26517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4AA13AD3-0A4F-475A-BEBB-DEEFF5C096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Content Placeholder 2" descr="A pink candle with a white candle in it&#10;&#10;Description automatically generated">
            <a:extLst>
              <a:ext uri="{FF2B5EF4-FFF2-40B4-BE49-F238E27FC236}">
                <a16:creationId xmlns:a16="http://schemas.microsoft.com/office/drawing/2014/main" id="{F1B59824-84D9-A981-87FD-6CF9EE915555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2">
            <a:alphaModFix amt="60000"/>
          </a:blip>
          <a:srcRect t="23626" b="19267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F6FB577-A84B-5222-AB8D-9AFA24F5C1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0" y="640080"/>
            <a:ext cx="10268712" cy="3227832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8800">
                <a:solidFill>
                  <a:schemeClr val="tx1"/>
                </a:solidFill>
              </a:rPr>
              <a:t>The object: Candle</a:t>
            </a:r>
          </a:p>
        </p:txBody>
      </p:sp>
    </p:spTree>
    <p:extLst>
      <p:ext uri="{BB962C8B-B14F-4D97-AF65-F5344CB8AC3E}">
        <p14:creationId xmlns:p14="http://schemas.microsoft.com/office/powerpoint/2010/main" val="15923358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6FB577-A84B-5222-AB8D-9AFA24F5C1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object: Candle</a:t>
            </a:r>
          </a:p>
        </p:txBody>
      </p:sp>
      <p:pic>
        <p:nvPicPr>
          <p:cNvPr id="3" name="Content Placeholder 2" descr="A qr code with a few squares&#10;&#10;Description automatically generated">
            <a:extLst>
              <a:ext uri="{FF2B5EF4-FFF2-40B4-BE49-F238E27FC236}">
                <a16:creationId xmlns:a16="http://schemas.microsoft.com/office/drawing/2014/main" id="{9B7BD7B5-3ED6-6A2C-C14E-9EB76A157238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962980" y="2773746"/>
            <a:ext cx="2870719" cy="2870719"/>
          </a:xfr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BD08E6C-3A67-A66B-5241-583ED4FA40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241385" y="2587752"/>
            <a:ext cx="6987447" cy="3593592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en-US" dirty="0"/>
          </a:p>
          <a:p>
            <a:endParaRPr lang="en-US" dirty="0">
              <a:solidFill>
                <a:srgbClr val="1C1C1E"/>
              </a:solidFill>
              <a:ea typeface="+mn-lt"/>
              <a:cs typeface="+mn-lt"/>
            </a:endParaRPr>
          </a:p>
          <a:p>
            <a:r>
              <a:rPr lang="en-US" dirty="0"/>
              <a:t>Find a candle you like –online or around your place- and post an image of it on the board using the QR code.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C5C31B7-5A6C-4636-920F-9C9BE34874FD}"/>
              </a:ext>
            </a:extLst>
          </p:cNvPr>
          <p:cNvSpPr txBox="1"/>
          <p:nvPr/>
        </p:nvSpPr>
        <p:spPr>
          <a:xfrm>
            <a:off x="1043354" y="5591908"/>
            <a:ext cx="270803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>
                <a:hlinkClick r:id="rId3"/>
              </a:rPr>
              <a:t>Padlet board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1327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6FB577-A84B-5222-AB8D-9AFA24F5C1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object: Candle</a:t>
            </a:r>
          </a:p>
        </p:txBody>
      </p:sp>
      <p:pic>
        <p:nvPicPr>
          <p:cNvPr id="3" name="Content Placeholder 2" descr="A qr code with a few squares&#10;&#10;Description automatically generated">
            <a:extLst>
              <a:ext uri="{FF2B5EF4-FFF2-40B4-BE49-F238E27FC236}">
                <a16:creationId xmlns:a16="http://schemas.microsoft.com/office/drawing/2014/main" id="{9B7BD7B5-3ED6-6A2C-C14E-9EB76A157238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962980" y="2773746"/>
            <a:ext cx="2870719" cy="2870719"/>
          </a:xfr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BD08E6C-3A67-A66B-5241-583ED4FA40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241385" y="2904275"/>
            <a:ext cx="6987447" cy="2819869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en-US" dirty="0"/>
          </a:p>
          <a:p>
            <a:r>
              <a:rPr lang="en-US" dirty="0"/>
              <a:t>In a separate post, drop a few adjectives to describe it: colour, shape, </a:t>
            </a:r>
            <a:r>
              <a:rPr lang="en-GB" dirty="0">
                <a:ea typeface="+mn-lt"/>
                <a:cs typeface="+mn-lt"/>
              </a:rPr>
              <a:t>scent</a:t>
            </a:r>
            <a:r>
              <a:rPr lang="en-US" dirty="0">
                <a:ea typeface="+mn-lt"/>
                <a:cs typeface="+mn-lt"/>
              </a:rPr>
              <a:t>, packaging, materials, origin,..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C5C31B7-5A6C-4636-920F-9C9BE34874FD}"/>
              </a:ext>
            </a:extLst>
          </p:cNvPr>
          <p:cNvSpPr txBox="1"/>
          <p:nvPr/>
        </p:nvSpPr>
        <p:spPr>
          <a:xfrm>
            <a:off x="1043354" y="5591908"/>
            <a:ext cx="270803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>
                <a:hlinkClick r:id="rId3"/>
              </a:rPr>
              <a:t>Padlet board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7762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79BDE3-9BA4-4C02-1E68-44C91FCC97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+mj-lt"/>
                <a:cs typeface="+mj-lt"/>
              </a:rPr>
              <a:t>IN ONE word...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39D5B3-BB76-1392-47B6-163B0ABDD2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(...or image!)</a:t>
            </a:r>
          </a:p>
          <a:p>
            <a:endParaRPr lang="en-US" dirty="0">
              <a:solidFill>
                <a:srgbClr val="1C1C1E"/>
              </a:solidFill>
              <a:ea typeface="+mn-lt"/>
              <a:cs typeface="+mn-lt"/>
            </a:endParaRPr>
          </a:p>
          <a:p>
            <a:r>
              <a:rPr lang="en-US" dirty="0"/>
              <a:t>What is the first thing that you think of when you think of a candle? </a:t>
            </a:r>
          </a:p>
        </p:txBody>
      </p:sp>
      <p:pic>
        <p:nvPicPr>
          <p:cNvPr id="5" name="Content Placeholder 2" descr="A qr code with a few squares&#10;&#10;Description automatically generated">
            <a:extLst>
              <a:ext uri="{FF2B5EF4-FFF2-40B4-BE49-F238E27FC236}">
                <a16:creationId xmlns:a16="http://schemas.microsoft.com/office/drawing/2014/main" id="{17CB2DBC-C5D6-6421-40F8-C4D85F06ED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9408" y="4523236"/>
            <a:ext cx="1020148" cy="102014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BC1348B-B9B6-9666-339C-295BFB6719DD}"/>
              </a:ext>
            </a:extLst>
          </p:cNvPr>
          <p:cNvSpPr txBox="1"/>
          <p:nvPr/>
        </p:nvSpPr>
        <p:spPr>
          <a:xfrm>
            <a:off x="6611816" y="4900247"/>
            <a:ext cx="973015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>
                <a:hlinkClick r:id="rId3"/>
              </a:rPr>
              <a:t>Padlet board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9185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79BDE3-9BA4-4C02-1E68-44C91FCC97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USES &amp; CONTEXT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39D5B3-BB76-1392-47B6-163B0ABDD2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0120" y="2828793"/>
            <a:ext cx="10268712" cy="335255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200" dirty="0">
                <a:ea typeface="+mn-lt"/>
                <a:cs typeface="+mn-lt"/>
              </a:rPr>
              <a:t>How does it work? Does it need other objects to function?</a:t>
            </a:r>
          </a:p>
          <a:p>
            <a:endParaRPr lang="en-US" sz="2200" dirty="0">
              <a:ea typeface="+mn-lt"/>
              <a:cs typeface="+mn-lt"/>
            </a:endParaRPr>
          </a:p>
          <a:p>
            <a:r>
              <a:rPr lang="en-US" sz="2200" dirty="0"/>
              <a:t>WHEN are they used? Any situations, occasions for candles.</a:t>
            </a:r>
          </a:p>
          <a:p>
            <a:endParaRPr lang="en-US" sz="2200" dirty="0"/>
          </a:p>
          <a:p>
            <a:r>
              <a:rPr lang="en-US" sz="2200" dirty="0">
                <a:ea typeface="+mn-lt"/>
                <a:cs typeface="+mn-lt"/>
              </a:rPr>
              <a:t>WHERE do you locate candles? Where do you find them, where do you go to buy them? What other items do you find/buy along candles?</a:t>
            </a:r>
            <a:endParaRPr lang="en-US" dirty="0">
              <a:ea typeface="+mn-lt"/>
              <a:cs typeface="+mn-lt"/>
            </a:endParaRPr>
          </a:p>
          <a:p>
            <a:endParaRPr lang="en-US" dirty="0"/>
          </a:p>
        </p:txBody>
      </p:sp>
      <p:pic>
        <p:nvPicPr>
          <p:cNvPr id="5" name="Content Placeholder 2" descr="A qr code with a few squares&#10;&#10;Description automatically generated">
            <a:extLst>
              <a:ext uri="{FF2B5EF4-FFF2-40B4-BE49-F238E27FC236}">
                <a16:creationId xmlns:a16="http://schemas.microsoft.com/office/drawing/2014/main" id="{F72252AA-6A4A-7140-589D-122FBC3323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42740" y="2597013"/>
            <a:ext cx="1020148" cy="102014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C038DAF-D25B-B814-B1CC-1BC9FA0629D1}"/>
              </a:ext>
            </a:extLst>
          </p:cNvPr>
          <p:cNvSpPr txBox="1"/>
          <p:nvPr/>
        </p:nvSpPr>
        <p:spPr>
          <a:xfrm>
            <a:off x="10587488" y="3746962"/>
            <a:ext cx="973015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>
                <a:hlinkClick r:id="rId3"/>
              </a:rPr>
              <a:t>Padlet board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3766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79BDE3-9BA4-4C02-1E68-44C91FCC97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 Range variety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39D5B3-BB76-1392-47B6-163B0ABDD2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0120" y="2986336"/>
            <a:ext cx="10268712" cy="319500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What is the most defining feature in a candle? Is it the lasting, the smell, the aesthetic, the packaging,...?</a:t>
            </a:r>
          </a:p>
          <a:p>
            <a:endParaRPr lang="en-US" dirty="0"/>
          </a:p>
          <a:p>
            <a:r>
              <a:rPr lang="en-US" dirty="0">
                <a:ea typeface="+mn-lt"/>
                <a:cs typeface="+mn-lt"/>
              </a:rPr>
              <a:t>Can you think of any types, scents, materials...in particular?</a:t>
            </a:r>
            <a:endParaRPr lang="en-US" dirty="0">
              <a:solidFill>
                <a:srgbClr val="808080"/>
              </a:solidFill>
              <a:ea typeface="+mn-lt"/>
              <a:cs typeface="+mn-lt"/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Content Placeholder 2" descr="A qr code with a few squares&#10;&#10;Description automatically generated">
            <a:extLst>
              <a:ext uri="{FF2B5EF4-FFF2-40B4-BE49-F238E27FC236}">
                <a16:creationId xmlns:a16="http://schemas.microsoft.com/office/drawing/2014/main" id="{4B7FDB8F-8115-2336-2BE9-8993C8DAFA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05404" y="4443066"/>
            <a:ext cx="1365204" cy="136520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79FA386-2F57-EBF0-E84A-A2E070E2C610}"/>
              </a:ext>
            </a:extLst>
          </p:cNvPr>
          <p:cNvSpPr txBox="1"/>
          <p:nvPr/>
        </p:nvSpPr>
        <p:spPr>
          <a:xfrm>
            <a:off x="10011508" y="5908432"/>
            <a:ext cx="1957753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>
                <a:hlinkClick r:id="rId3"/>
              </a:rPr>
              <a:t>Padlet board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742401"/>
      </p:ext>
    </p:extLst>
  </p:cSld>
  <p:clrMapOvr>
    <a:masterClrMapping/>
  </p:clrMapOvr>
</p:sld>
</file>

<file path=ppt/theme/theme1.xml><?xml version="1.0" encoding="utf-8"?>
<a:theme xmlns:a="http://schemas.openxmlformats.org/drawingml/2006/main" name="JuxtaposeVTI">
  <a:themeElements>
    <a:clrScheme name="AnalogousFromDarkSeedLeftStep">
      <a:dk1>
        <a:srgbClr val="000000"/>
      </a:dk1>
      <a:lt1>
        <a:srgbClr val="FFFFFF"/>
      </a:lt1>
      <a:dk2>
        <a:srgbClr val="1B2830"/>
      </a:dk2>
      <a:lt2>
        <a:srgbClr val="F1F3F0"/>
      </a:lt2>
      <a:accent1>
        <a:srgbClr val="A529E7"/>
      </a:accent1>
      <a:accent2>
        <a:srgbClr val="5830D9"/>
      </a:accent2>
      <a:accent3>
        <a:srgbClr val="294BE7"/>
      </a:accent3>
      <a:accent4>
        <a:srgbClr val="1788D5"/>
      </a:accent4>
      <a:accent5>
        <a:srgbClr val="22BFBD"/>
      </a:accent5>
      <a:accent6>
        <a:srgbClr val="16C67A"/>
      </a:accent6>
      <a:hlink>
        <a:srgbClr val="3897A8"/>
      </a:hlink>
      <a:folHlink>
        <a:srgbClr val="7F7F7F"/>
      </a:folHlink>
    </a:clrScheme>
    <a:fontScheme name="Custom 167">
      <a:majorFont>
        <a:latin typeface="Franklin Gothic Demi Cond"/>
        <a:ea typeface=""/>
        <a:cs typeface=""/>
      </a:majorFont>
      <a:minorFont>
        <a:latin typeface="Franklin Gothic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uxtaposeVTI" id="{FBDCC3B4-6EA8-442A-B697-43C068E31FE3}" vid="{090F2E09-E4E2-4F71-A70E-279F5A0D9E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168</TotalTime>
  <Words>373</Words>
  <Application>Microsoft Macintosh PowerPoint</Application>
  <PresentationFormat>Widescreen</PresentationFormat>
  <Paragraphs>57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Franklin Gothic Demi Cond</vt:lpstr>
      <vt:lpstr>Franklin Gothic Medium</vt:lpstr>
      <vt:lpstr>Times New Roman</vt:lpstr>
      <vt:lpstr>Wingdings</vt:lpstr>
      <vt:lpstr>JuxtaposeVTI</vt:lpstr>
      <vt:lpstr>OBL Microteaching activity</vt:lpstr>
      <vt:lpstr>PowerPoint Presentation</vt:lpstr>
      <vt:lpstr>Context of session and intended outcomes</vt:lpstr>
      <vt:lpstr>The object: Candle</vt:lpstr>
      <vt:lpstr>The object: Candle</vt:lpstr>
      <vt:lpstr>The object: Candle</vt:lpstr>
      <vt:lpstr>IN ONE word...</vt:lpstr>
      <vt:lpstr>USES &amp; CONTEXT</vt:lpstr>
      <vt:lpstr>Object Range variety</vt:lpstr>
      <vt:lpstr>Make IT PERSONAL...</vt:lpstr>
      <vt:lpstr>Thank you!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Sonia Vega-Perez</cp:lastModifiedBy>
  <cp:revision>504</cp:revision>
  <dcterms:created xsi:type="dcterms:W3CDTF">2024-02-05T11:36:32Z</dcterms:created>
  <dcterms:modified xsi:type="dcterms:W3CDTF">2024-02-07T11:59:30Z</dcterms:modified>
</cp:coreProperties>
</file>